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Constant Bottom Hole Pressure (CBHP)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Mud Cap Drilling (MCD)</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Dual Gradient Drilling (DG)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Return Flow Control Drilling (RFC)</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Constant Bottom Hole Pressure (CBHP)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Mud Cap Drilling (MCD)</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Dual Gradient Drilling (DG)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Return Flow Control Drilling (RFC)</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Constant Bottom Hole Pressure (CBHP)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Mud Cap Drilling (MCD)</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Dual Gradient Drilling (DG)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Return Flow Control Drilling (RFC)</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Constant Bottom Hole Pressure (CBHP), Mud Cap Drilling (MCD), Dual Gradient Drilling (DG), Return Flow Control Drilling (RFC)
By Tool Type: Rotating Control Device (RCD), Non-Return Valves (NRV), Choke Manifold Systems, Others
By Application: Onshore, Offshore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MANAGED PRESSURE DRILLING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Drilling Contractors</a:t>
                      </a:r>
                    </a:p>
                  </a:txBody>
                  <a:tcPr marL="9525" marR="9525" marT="9525" marB="0" anchor="ctr"/>
                </a:tc>
                <a:tc>
                  <a:txBody>
                    <a:bodyPr/>
                    <a:lstStyle/>
                    <a:p>
                      <a:pPr marL="91440" algn="l" fontAlgn="b"/>
                      <a:r>
                        <a:rPr lang="en-US" sz="1100" kern="1200" dirty="0">
                          <a:solidFill>
                            <a:schemeClr val="dk1"/>
                          </a:solidFill>
                          <a:latin typeface="+mn-lt"/>
                          <a:ea typeface="+mn-ea"/>
                          <a:cs typeface="+mn-cs"/>
                        </a:rPr>
                        <a:t>SPE Drilling &amp; Completion</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Society of Petroleum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SPE Journal</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Petroleum Institute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Petroleum Science and Engineering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Bureau of Safety and Environmental Enforcement (BSEE)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Energy Resources Technology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Offshore Petroleum Safety and Environmental Management Authority (NOPSEMA)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Natural Gas Science and Engineering</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MANAGED PRESSURE DRILLING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Managed Pressure Drilling Market is valued at USD 3.15 Billion in 2024, and is expected to reach USD 4.71 Billion by 2032. The market shows a steady CAGR of 5.2% from 2025 to 2032. Advancements in real time monitoring, rising deepwater and mature field complexity, and emphasis on safety and cost control drive Managed Pressure Drilling adoption; service providers and equipment manufacturers are consolidating, investing in automation, digitalization, and hybrid drilling solutions, while regulatory pressures and operator focus on drilling efficiency foster partnerships and regional expansion, positioning the market for sustained innovation and differentiation.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MANAGED PRESSURE DRILLING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3.15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4.71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53514"/>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Real-time monitoring and automation: Integration of advanced sensors, downhole telemetry, and automated control systems enables precise pressure management, reduces non-productive time, improves safety, and optimizes drilling parameters. Enhanced analytics and closed-loop controls enable proactive decisions, increasing operational efficiency and accelerating MPD adoption across complex high-pressure wells and global offshore developments.
Regulatory compliance and safety standards: Strengthened regulations, mandatory safety protocols, and liability frameworks compel operators to adopt managed pressure drilling to reduce blowout risk, protect ecosystems, and satisfy stakeholders. Certification programs, insurer requirements, and recognized best practices drive demand, encouraging investment in MPD technologies, specialized training, and integrated service delivery.</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MANAGED PRESSURE DRILLING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MANAGED PRESSURE DRILLING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3.15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MANAGED PRESSURE DRILLING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Heightened regulatory scrutiny and operator safety priorities are driving widespread adoption of Managed Pressure Drilling techniques across challenging environments. Operators such as Shell and Petrobras have emphasized pressure management to mitigate well control incidents and environmental risk, citing improved operational predictability and reduced incident rates. Regulators increasingly expect demonstrable risk mitigation strategies during complex drilling campaigns, making MPD a practical response. This convergence of operator intent and regulatory pressure incentivizes investment in MPD systems and competency development across supply chains.
Complex well profiles such as deepwater, ultra deep reservoirs, and extended reach wells create narrow operational pressure windows that make conventional drilling inefficient. In regions like the North Sea and the Gulf of Mexico, operators including Equinor and BP have leveraged MPD to stabilize annular pressure and enable safer drilling through depleted or overpressured zones. MPD technologies provide dynamic control of downhole hydraulics, enabling managed influxes and controlled circulation, thereby reducing non productive interruptions and enabling access to marginal reservoirs.
Advances in automation, real time telemetry, and closed loop control have expanded MPD capability and lowered operational barriers, enabling service companies to deliver turnkey solutions onsite. Providers such as Schlumberger, Halliburton and NOV integrate sensors, surface pressure control equipment, and predictive software to support continuous drilling and rapid corrective actions. Real world deployments demonstrate that integrated MPD packages facilitate decision making and reduce reliance on manual interventions, fostering broader acceptance among operators facing complex geology and tighter safety margins globally.
Economic imperatives motivate MPD adoption as operators seek to manage drilling risk while protecting project economics in complex fields. By reducing unplanned stoppages and minimizing wellbore instability, MPD helps contain operational costs and preserve reservoir value in mature assets. Operators such as Chevron and Shell have deployed MPD to reach challenging targets with fewer interruptions and improved drilling efficiency. The direct link between pressure control capability and lower contingency spend positions MPD as a strategic enabler for field development programs.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Growing Need For Well Control Reduces Drilling Risks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Autonomous control systems are increasingly integrated with managed pressure drilling to enhance decision making and operational consistency. Major operators and service companies have trialed automated choke control, closed loop drilling, and machine learning-assisted setpoints to stabilize wellbore pressures in complex wells. For example, Schlumberger and Baker Hughes have developed automated pressure management modules, while Equinor has piloted remote monitoring with automated adjustments on offshore platforms. These developments reduce human reaction latency and standardize responses across heterogeneous drilling fleets worldwide operations.
Digital twins and advanced analytics complement autonomous hardware by predicting pressure trends and simulating intervention outcomes before execution. Operators such as Shell and BP have reported using digital modeling to evaluate choke strategies and anticipate influx scenarios during complex campaigns. Service providers integrate high-fidelity reservoir and wellbore models with real-time telemetry to recommend preemptive adjustments, while Petrobras and North Sea operators leverage sensor fusion to validate simulations. This shift improves situational awareness and allows safer, more proactive pressure management decisions.
Workforce transformation is accelerating as managed pressure drilling shifts toward shore-based control and advanced training modalities. Several operators, including Equinor and Shell, have established remote operations centers to monitor drilling campaigns and support pressure interventions from shore, enabling specialist teams to respond without being offshore. Drilling schools and service companies increasingly use simulator and virtual reality training to rehearse complex choke and circulation maneuvers, while certification programs are adapting curricula to emphasize digital skills and cross-disciplinary coordination in pressure management.
Regulatory and environmental compliance increasingly favor managed pressure drilling as a means to limit unintended releases and demonstrate control to oversight bodies. Post-major incident reforms led agencies such as BSEE and NOPSEMA to tighten expectations for pressure monitoring, contingency planning, and real-time reporting during high-risk wells. Operators use MPD to show adherence to stricter permitting and reduce non-productive time related to lost circulation or kicks. International oil companies reference MPD in sustainability and operational integrity programs as evidence of governance.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Integration of Autonomous Systems into Managed Pressure Drilling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MANAGED PRESSURE DRILLING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363728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3637280"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Constant Bottom Hole Pressure (CBHP)</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Mud Cap Drilling (MCD)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Dual Gradient Drilling (DG)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Return Flow Control Drilling (RFC)</a:t>
            </a:r>
          </a:p>
        </p:txBody>
      </p:sp>
      <p:sp>
        <p:nvSpPr>
          <p:cNvPr id="52" name="Rounded Rectangle 51"/>
          <p:cNvSpPr/>
          <p:nvPr/>
        </p:nvSpPr>
        <p:spPr>
          <a:xfrm>
            <a:off x="4277360" y="1828800"/>
            <a:ext cx="363728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TOOL TYPE</a:t>
            </a:r>
          </a:p>
        </p:txBody>
      </p:sp>
      <p:sp>
        <p:nvSpPr>
          <p:cNvPr id="53" name="Rectangle 52"/>
          <p:cNvSpPr/>
          <p:nvPr/>
        </p:nvSpPr>
        <p:spPr>
          <a:xfrm>
            <a:off x="4277360" y="2103120"/>
            <a:ext cx="3637280"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Rotating Control Device (RCD)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Non-Return Valves (NRV)</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Choke Manifold Systems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4" name="Rounded Rectangle 53"/>
          <p:cNvSpPr/>
          <p:nvPr/>
        </p:nvSpPr>
        <p:spPr>
          <a:xfrm>
            <a:off x="8097520" y="1828800"/>
            <a:ext cx="363728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5" name="Rectangle 54"/>
          <p:cNvSpPr/>
          <p:nvPr/>
        </p:nvSpPr>
        <p:spPr>
          <a:xfrm>
            <a:off x="8097520" y="2103120"/>
            <a:ext cx="363728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Onshore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Offshore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operational complexity in managed pressure drilling demands specialized equipment, integrated control systems, and experienced crews, which raises entry barriers for many operators. Major service companies such as Schlumberger and Halliburton deploy advanced MPD gear and training programs, illustrating the skill intensity. Operators transitioning from conventional drilling face steep learning curves and stringent health, safety, and environmental protocols in regions like the North Sea and the Gulf of Mexico, where regulators and operators emphasize precise pressure management to prevent incidents.
Significant upfront capital and retrofit requirements constrain MPD deployment across existing fleets, as older rigs often require extensive modification to integrate choke manifolds, automated control units, and flow monitoring instruments. Operators in deepwater environments and mature fields must coordinate complex rig upgrades with ongoing production and safety reviews, increasing operational risk. Service providers like Weatherford and Baker Hughes highlight logistical challenges in mobilizing MPD packages globally, where transportation, skilled technicians, and spare parts availability influence project timelines and operational readiness.
Regulatory variability across jurisdictions complicates MPD adoption, as certification standards, permitting processes, and liability frameworks differ between basins, prompting operator caution. Insurance underwriters may impose stringent conditions or higher premiums for nonstandard pressure management techniques, discouraging explorers. Major operators with engineering teams often lead programs, while national authorities in places like the North Sea demand rigorous acceptance testing. The absence of universal MPD standards increases compliance costs and slows broader industry acceptance despite demonstrated technical benefits in complex well scenarios.
A shortage of personnel skilled in MPD methodologies limits rapid scaling, as disciplines including well control, hydraulics, and real-time monitoring require hands-on experience and multidisciplinary expertise. Training and competency validation programs by service firms and operators are resource intensive, affecting project ramp up. Knowledge transfer from seasoned specialists to younger engineers remains a bottleneck in many regions, prompting partnerships between operators and vendors, effective apprenticeship schemes, and simulator training to build sustainable MPD capabilities for complex high risk drilling campaigns.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Operational Complexity and Skilled Workforce Shortage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MANAGED PRESSURE DRILLING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
Value Chain Analysis
Case Studies
Patent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MANAGED PRESSURE DRILLING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Tool Type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MANAGED PRESSURE DRILLING MARKET SIZE,  BY TECHNOLOGY,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Bold"/>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Bold"/>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Constant Bottom Hole Pressure (CBHP)</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Mud Cap Drilling (MCD)</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Dual Gradient Drilling (DG)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Return Flow Control Drilling (RFC)</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MANAGED PRESSURE DRILLING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MANAGED PRESSURE DRILLING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MANAGED PRESSURE DRILLING MARKET SIZE,  BY TECHNOLOGY,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Bold"/>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Bold"/>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Constant Bottom Hole Pressure (CBHP)</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Mud Cap Drilling (MCD)</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Dual Gradient Drilling (DG)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Return Flow Control Drilling (RFC)</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MANAGED PRESSURE DRILLING MARKET SIZE,  BY TECHNOLOGY,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Bold"/>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Bold"/>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Constant Bottom Hole Pressure (CBHP)</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Mud Cap Drilling (MCD)</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Dual Gradient Drilling (DG)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Return Flow Control Drilling (RFC)</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MANAGED PRESSURE DRILLING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MANAGED PRESSURE DRILLING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Managed Pressure Drilling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Schlumberger Holdings Corporation (SLB)</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110,000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36.29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1926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MANAGED PRESSURE DRILLING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Schlumberger Holdings Corporation (SLB)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1926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36.29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110,000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slb.com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SLB participates in the managed pressure drilling domain through M-I SWACO and Cameron, offering integrated services that combine rotating control devices, choke systems, and dynamic pressure management with digital control. The company supports applications from land to deepwater, including MPD riser solutions operated from a single control system. Its strategy emphasizes integration of surface equipment, drilling fluids expertise, and automation to reduce nonproductive time, expand drilling windows, and improve wellbore stability. Recent activity includes continued global deployments, upgrades to MPD control platforms, and collaboration with operators to standardize MPD packages in challenging basins. SLB also aligns MPD offerings with broader well-construction workflows and rig enablement.</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The M-I SWACO Rotating Control Device (RCD) portfolio provides a complete, reliable annulus enclosure for managed pressure drilling. RCDs divert returns to surface separation systems, enable constant bottomhole pressure, and integrate with automated choke and control packages. Compatible with rotary and top drives, they support onshore, offshore, and deepwater operations.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SCHLUMBERGER HOLDINGS CORPORATION (SLB)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SCHLUMBERGER HOLDINGS CORPORATION (SLB)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SCHLUMBERGER HOLDINGS CORPORATION (SLB)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SCHLUMBERGER HOLDINGS CORPORATION (SLB)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MANAGED PRESSURE DRILLING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Macro-Economic Indicators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0">
                          <a:solidFill>
                            <a:srgbClr val="000000"/>
                          </a:solidFill>
                          <a:latin typeface="Pooppins"/>
                        </a:defRPr>
                      </a:pPr>
                      <a:r>
                        <a:t>          9.1. North America (By Technology, By Tool Type,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5.11. Case Studies</a:t>
                      </a:r>
                    </a:p>
                  </a:txBody>
                  <a:tcPr>
                    <a:noFill/>
                    <a:lnL>
                      <a:noFill/>
                    </a:lnL>
                    <a:lnR>
                      <a:noFill/>
                    </a:lnR>
                    <a:lnT>
                      <a:noFill/>
                    </a:lnT>
                    <a:lnB>
                      <a:noFill/>
                    </a:lnB>
                  </a:tcPr>
                </a:tc>
                <a:tc>
                  <a:txBody>
                    <a:bodyPr/>
                    <a:lstStyle/>
                    <a:p>
                      <a:pPr>
                        <a:defRPr sz="1100" b="0">
                          <a:solidFill>
                            <a:srgbClr val="000000"/>
                          </a:solidFill>
                          <a:latin typeface="Pooppins"/>
                        </a:defRPr>
                      </a:pPr>
                      <a:r>
                        <a:t>                    9.1.1. US</a:t>
                      </a:r>
                    </a:p>
                  </a:txBody>
                  <a:tcPr>
                    <a:noFill/>
                    <a:lnL>
                      <a:noFill/>
                    </a:lnL>
                    <a:lnR>
                      <a:noFill/>
                    </a:lnR>
                    <a:lnT>
                      <a:noFill/>
                    </a:lnT>
                    <a:lnB>
                      <a:noFill/>
                    </a:lnB>
                  </a:tcPr>
                </a:tc>
              </a:tr>
              <a:tr h="349623">
                <a:tc>
                  <a:txBody>
                    <a:bodyPr/>
                    <a:lstStyle/>
                    <a:p>
                      <a:pPr>
                        <a:defRPr sz="1100" b="0">
                          <a:solidFill>
                            <a:srgbClr val="000000"/>
                          </a:solidFill>
                          <a:latin typeface="Pooppins"/>
                        </a:defRPr>
                      </a:pPr>
                      <a:r>
                        <a:t>          5.12. Patent Analysis</a:t>
                      </a:r>
                    </a:p>
                  </a:txBody>
                  <a:tcPr>
                    <a:noFill/>
                    <a:lnL>
                      <a:noFill/>
                    </a:lnL>
                    <a:lnR>
                      <a:noFill/>
                    </a:lnR>
                    <a:lnT>
                      <a:noFill/>
                    </a:lnT>
                    <a:lnB>
                      <a:noFill/>
                    </a:lnB>
                  </a:tcPr>
                </a:tc>
                <a:tc>
                  <a:txBody>
                    <a:bodyPr/>
                    <a:lstStyle/>
                    <a:p>
                      <a:pPr>
                        <a:defRPr sz="1100" b="0">
                          <a:solidFill>
                            <a:srgbClr val="000000"/>
                          </a:solidFill>
                          <a:latin typeface="Pooppins"/>
                        </a:defRPr>
                      </a:pPr>
                      <a:r>
                        <a:t>                    9.1.2. Canada</a:t>
                      </a:r>
                    </a:p>
                  </a:txBody>
                  <a:tcPr>
                    <a:noFill/>
                    <a:lnL>
                      <a:noFill/>
                    </a:lnL>
                    <a:lnR>
                      <a:noFill/>
                    </a:lnR>
                    <a:lnT>
                      <a:noFill/>
                    </a:lnT>
                    <a:lnB>
                      <a:noFill/>
                    </a:lnB>
                  </a:tcPr>
                </a:tc>
              </a:tr>
              <a:tr h="349623">
                <a:tc>
                  <a:txBody>
                    <a:bodyPr/>
                    <a:lstStyle/>
                    <a:p>
                      <a:pPr>
                        <a:defRPr sz="1100" b="1">
                          <a:solidFill>
                            <a:srgbClr val="7030A0"/>
                          </a:solidFill>
                          <a:latin typeface="Pooppins"/>
                        </a:defRPr>
                      </a:pPr>
                      <a:r>
                        <a:t>6. Managed Pressure Drilling Market Size by Technology (2019-2032)</a:t>
                      </a:r>
                    </a:p>
                  </a:txBody>
                  <a:tcPr>
                    <a:noFill/>
                    <a:lnL>
                      <a:noFill/>
                    </a:lnL>
                    <a:lnR>
                      <a:noFill/>
                    </a:lnR>
                    <a:lnT>
                      <a:noFill/>
                    </a:lnT>
                    <a:lnB>
                      <a:noFill/>
                    </a:lnB>
                  </a:tcPr>
                </a:tc>
                <a:tc>
                  <a:txBody>
                    <a:bodyPr/>
                    <a:lstStyle/>
                    <a:p>
                      <a:pPr>
                        <a:defRPr sz="1100" b="0">
                          <a:solidFill>
                            <a:srgbClr val="000000"/>
                          </a:solidFill>
                          <a:latin typeface="Pooppins"/>
                        </a:defRPr>
                      </a:pPr>
                      <a:r>
                        <a:t>          9.2. Europe (By Technology, By Tool Type,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6.1. Constant Bottom Hole Pressure (CBHP)</a:t>
                      </a:r>
                    </a:p>
                  </a:txBody>
                  <a:tcPr>
                    <a:noFill/>
                    <a:lnL>
                      <a:noFill/>
                    </a:lnL>
                    <a:lnR>
                      <a:noFill/>
                    </a:lnR>
                    <a:lnT>
                      <a:noFill/>
                    </a:lnT>
                    <a:lnB>
                      <a:noFill/>
                    </a:lnB>
                  </a:tcPr>
                </a:tc>
                <a:tc>
                  <a:txBody>
                    <a:bodyPr/>
                    <a:lstStyle/>
                    <a:p>
                      <a:pPr>
                        <a:defRPr sz="1100" b="0">
                          <a:solidFill>
                            <a:srgbClr val="000000"/>
                          </a:solidFill>
                          <a:latin typeface="Pooppins"/>
                        </a:defRPr>
                      </a:pPr>
                      <a:r>
                        <a:t>                    9.2.1. UK</a:t>
                      </a:r>
                    </a:p>
                  </a:txBody>
                  <a:tcPr>
                    <a:noFill/>
                    <a:lnL>
                      <a:noFill/>
                    </a:lnL>
                    <a:lnR>
                      <a:noFill/>
                    </a:lnR>
                    <a:lnT>
                      <a:noFill/>
                    </a:lnT>
                    <a:lnB>
                      <a:noFill/>
                    </a:lnB>
                  </a:tcPr>
                </a:tc>
              </a:tr>
              <a:tr h="349623">
                <a:tc>
                  <a:txBody>
                    <a:bodyPr/>
                    <a:lstStyle/>
                    <a:p>
                      <a:pPr>
                        <a:defRPr sz="1100" b="0">
                          <a:solidFill>
                            <a:srgbClr val="000000"/>
                          </a:solidFill>
                          <a:latin typeface="Pooppins"/>
                        </a:defRPr>
                      </a:pPr>
                      <a:r>
                        <a:t>          6.2. Mud Cap Drilling (MCD)</a:t>
                      </a:r>
                    </a:p>
                  </a:txBody>
                  <a:tcPr>
                    <a:noFill/>
                    <a:lnL>
                      <a:noFill/>
                    </a:lnL>
                    <a:lnR>
                      <a:noFill/>
                    </a:lnR>
                    <a:lnT>
                      <a:noFill/>
                    </a:lnT>
                    <a:lnB>
                      <a:noFill/>
                    </a:lnB>
                  </a:tcPr>
                </a:tc>
                <a:tc>
                  <a:txBody>
                    <a:bodyPr/>
                    <a:lstStyle/>
                    <a:p>
                      <a:pPr>
                        <a:defRPr sz="1100" b="0">
                          <a:solidFill>
                            <a:srgbClr val="000000"/>
                          </a:solidFill>
                          <a:latin typeface="Pooppins"/>
                        </a:defRPr>
                      </a:pPr>
                      <a:r>
                        <a:t>                    9.2.2. Germany</a:t>
                      </a:r>
                    </a:p>
                  </a:txBody>
                  <a:tcPr>
                    <a:noFill/>
                    <a:lnL>
                      <a:noFill/>
                    </a:lnL>
                    <a:lnR>
                      <a:noFill/>
                    </a:lnR>
                    <a:lnT>
                      <a:noFill/>
                    </a:lnT>
                    <a:lnB>
                      <a:noFill/>
                    </a:lnB>
                  </a:tcPr>
                </a:tc>
              </a:tr>
              <a:tr h="349623">
                <a:tc>
                  <a:txBody>
                    <a:bodyPr/>
                    <a:lstStyle/>
                    <a:p>
                      <a:pPr>
                        <a:defRPr sz="1100" b="0">
                          <a:solidFill>
                            <a:srgbClr val="000000"/>
                          </a:solidFill>
                          <a:latin typeface="Pooppins"/>
                        </a:defRPr>
                      </a:pPr>
                      <a:r>
                        <a:t>          6.3. Dual Gradient Drilling (DG)</a:t>
                      </a:r>
                    </a:p>
                  </a:txBody>
                  <a:tcPr>
                    <a:noFill/>
                    <a:lnL>
                      <a:noFill/>
                    </a:lnL>
                    <a:lnR>
                      <a:noFill/>
                    </a:lnR>
                    <a:lnT>
                      <a:noFill/>
                    </a:lnT>
                    <a:lnB>
                      <a:noFill/>
                    </a:lnB>
                  </a:tcPr>
                </a:tc>
                <a:tc>
                  <a:txBody>
                    <a:bodyPr/>
                    <a:lstStyle/>
                    <a:p>
                      <a:pPr>
                        <a:defRPr sz="1100" b="0">
                          <a:solidFill>
                            <a:srgbClr val="000000"/>
                          </a:solidFill>
                          <a:latin typeface="Pooppins"/>
                        </a:defRPr>
                      </a:pPr>
                      <a:r>
                        <a:t>                    9.2.3. Spain</a:t>
                      </a:r>
                    </a:p>
                  </a:txBody>
                  <a:tcPr>
                    <a:noFill/>
                    <a:lnL>
                      <a:noFill/>
                    </a:lnL>
                    <a:lnR>
                      <a:noFill/>
                    </a:lnR>
                    <a:lnT>
                      <a:noFill/>
                    </a:lnT>
                    <a:lnB>
                      <a:noFill/>
                    </a:lnB>
                  </a:tcPr>
                </a:tc>
              </a:tr>
              <a:tr h="349623">
                <a:tc>
                  <a:txBody>
                    <a:bodyPr/>
                    <a:lstStyle/>
                    <a:p>
                      <a:pPr>
                        <a:defRPr sz="1100" b="0">
                          <a:solidFill>
                            <a:srgbClr val="000000"/>
                          </a:solidFill>
                          <a:latin typeface="Pooppins"/>
                        </a:defRPr>
                      </a:pPr>
                      <a:r>
                        <a:t>          6.4. Return Flow Control Drilling (RFC)</a:t>
                      </a:r>
                    </a:p>
                  </a:txBody>
                  <a:tcPr>
                    <a:noFill/>
                    <a:lnL>
                      <a:noFill/>
                    </a:lnL>
                    <a:lnR>
                      <a:noFill/>
                    </a:lnR>
                    <a:lnT>
                      <a:noFill/>
                    </a:lnT>
                    <a:lnB>
                      <a:noFill/>
                    </a:lnB>
                  </a:tcPr>
                </a:tc>
                <a:tc>
                  <a:txBody>
                    <a:bodyPr/>
                    <a:lstStyle/>
                    <a:p>
                      <a:pPr>
                        <a:defRPr sz="1100" b="0">
                          <a:solidFill>
                            <a:srgbClr val="000000"/>
                          </a:solidFill>
                          <a:latin typeface="Pooppins"/>
                        </a:defRPr>
                      </a:pPr>
                      <a:r>
                        <a:t>                    9.2.4. France</a:t>
                      </a:r>
                    </a:p>
                  </a:txBody>
                  <a:tcPr>
                    <a:noFill/>
                    <a:lnL>
                      <a:noFill/>
                    </a:lnL>
                    <a:lnR>
                      <a:noFill/>
                    </a:lnR>
                    <a:lnT>
                      <a:noFill/>
                    </a:lnT>
                    <a:lnB>
                      <a:noFill/>
                    </a:lnB>
                  </a:tcPr>
                </a:tc>
              </a:tr>
              <a:tr h="349623">
                <a:tc>
                  <a:txBody>
                    <a:bodyPr/>
                    <a:lstStyle/>
                    <a:p>
                      <a:pPr>
                        <a:defRPr sz="1100" b="1">
                          <a:solidFill>
                            <a:srgbClr val="7030A0"/>
                          </a:solidFill>
                          <a:latin typeface="Pooppins"/>
                        </a:defRPr>
                      </a:pPr>
                      <a:r>
                        <a:t>7. Managed Pressure Drilling Market Size by Tool Type (2019-2032)</a:t>
                      </a:r>
                    </a:p>
                  </a:txBody>
                  <a:tcPr>
                    <a:noFill/>
                    <a:lnL>
                      <a:noFill/>
                    </a:lnL>
                    <a:lnR>
                      <a:noFill/>
                    </a:lnR>
                    <a:lnT>
                      <a:noFill/>
                    </a:lnT>
                    <a:lnB>
                      <a:noFill/>
                    </a:lnB>
                  </a:tcPr>
                </a:tc>
                <a:tc>
                  <a:txBody>
                    <a:bodyPr/>
                    <a:lstStyle/>
                    <a:p>
                      <a:pPr>
                        <a:defRPr sz="1100" b="0">
                          <a:solidFill>
                            <a:srgbClr val="000000"/>
                          </a:solidFill>
                          <a:latin typeface="Pooppins"/>
                        </a:defRPr>
                      </a:pPr>
                      <a:r>
                        <a:t>                    9.2.5. Italy</a:t>
                      </a:r>
                    </a:p>
                  </a:txBody>
                  <a:tcPr>
                    <a:noFill/>
                    <a:lnL>
                      <a:noFill/>
                    </a:lnL>
                    <a:lnR>
                      <a:noFill/>
                    </a:lnR>
                    <a:lnT>
                      <a:noFill/>
                    </a:lnT>
                    <a:lnB>
                      <a:noFill/>
                    </a:lnB>
                  </a:tcPr>
                </a:tc>
              </a:tr>
              <a:tr h="349623">
                <a:tc>
                  <a:txBody>
                    <a:bodyPr/>
                    <a:lstStyle/>
                    <a:p>
                      <a:pPr>
                        <a:defRPr sz="1100" b="0">
                          <a:solidFill>
                            <a:srgbClr val="000000"/>
                          </a:solidFill>
                          <a:latin typeface="Pooppins"/>
                        </a:defRPr>
                      </a:pPr>
                      <a:r>
                        <a:t>          7.1. Rotating Control Device (RCD)</a:t>
                      </a:r>
                    </a:p>
                  </a:txBody>
                  <a:tcPr>
                    <a:noFill/>
                    <a:lnL>
                      <a:noFill/>
                    </a:lnL>
                    <a:lnR>
                      <a:noFill/>
                    </a:lnR>
                    <a:lnT>
                      <a:noFill/>
                    </a:lnT>
                    <a:lnB>
                      <a:noFill/>
                    </a:lnB>
                  </a:tcPr>
                </a:tc>
                <a:tc>
                  <a:txBody>
                    <a:bodyPr/>
                    <a:lstStyle/>
                    <a:p>
                      <a:pPr>
                        <a:defRPr sz="1100" b="0">
                          <a:solidFill>
                            <a:srgbClr val="000000"/>
                          </a:solidFill>
                          <a:latin typeface="Pooppins"/>
                        </a:defRPr>
                      </a:pPr>
                      <a:r>
                        <a:t>                    9.2.6. Rest of Europe</a:t>
                      </a:r>
                    </a:p>
                  </a:txBody>
                  <a:tcPr>
                    <a:noFill/>
                    <a:lnL>
                      <a:noFill/>
                    </a:lnL>
                    <a:lnR>
                      <a:noFill/>
                    </a:lnR>
                    <a:lnT>
                      <a:noFill/>
                    </a:lnT>
                    <a:lnB>
                      <a:noFill/>
                    </a:lnB>
                  </a:tcPr>
                </a:tc>
              </a:tr>
              <a:tr h="349623">
                <a:tc>
                  <a:txBody>
                    <a:bodyPr/>
                    <a:lstStyle/>
                    <a:p>
                      <a:pPr>
                        <a:defRPr sz="1100" b="0">
                          <a:solidFill>
                            <a:srgbClr val="000000"/>
                          </a:solidFill>
                          <a:latin typeface="Pooppins"/>
                        </a:defRPr>
                      </a:pPr>
                      <a:r>
                        <a:t>          7.2. Non-Return Valves (NRV)</a:t>
                      </a:r>
                    </a:p>
                  </a:txBody>
                  <a:tcPr>
                    <a:noFill/>
                    <a:lnL>
                      <a:noFill/>
                    </a:lnL>
                    <a:lnR>
                      <a:noFill/>
                    </a:lnR>
                    <a:lnT>
                      <a:noFill/>
                    </a:lnT>
                    <a:lnB>
                      <a:noFill/>
                    </a:lnB>
                  </a:tcPr>
                </a:tc>
                <a:tc>
                  <a:txBody>
                    <a:bodyPr/>
                    <a:lstStyle/>
                    <a:p>
                      <a:pPr>
                        <a:defRPr sz="1100" b="0">
                          <a:solidFill>
                            <a:srgbClr val="000000"/>
                          </a:solidFill>
                          <a:latin typeface="Pooppins"/>
                        </a:defRPr>
                      </a:pPr>
                      <a:r>
                        <a:t>          9.3. Asia-Pacific (By Technology, By Tool Type,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7.3. Choke Manifold Systems</a:t>
                      </a:r>
                    </a:p>
                  </a:txBody>
                  <a:tcPr>
                    <a:noFill/>
                    <a:lnL>
                      <a:noFill/>
                    </a:lnL>
                    <a:lnR>
                      <a:noFill/>
                    </a:lnR>
                    <a:lnT>
                      <a:noFill/>
                    </a:lnT>
                    <a:lnB>
                      <a:noFill/>
                    </a:lnB>
                  </a:tcPr>
                </a:tc>
                <a:tc>
                  <a:txBody>
                    <a:bodyPr/>
                    <a:lstStyle/>
                    <a:p>
                      <a:pPr>
                        <a:defRPr sz="1100" b="0">
                          <a:solidFill>
                            <a:srgbClr val="000000"/>
                          </a:solidFill>
                          <a:latin typeface="Pooppins"/>
                        </a:defRPr>
                      </a:pPr>
                      <a:r>
                        <a:t>                    9.3.1. China</a:t>
                      </a:r>
                    </a:p>
                  </a:txBody>
                  <a:tcPr>
                    <a:noFill/>
                    <a:lnL>
                      <a:noFill/>
                    </a:lnL>
                    <a:lnR>
                      <a:noFill/>
                    </a:lnR>
                    <a:lnT>
                      <a:noFill/>
                    </a:lnT>
                    <a:lnB>
                      <a:noFill/>
                    </a:lnB>
                  </a:tcPr>
                </a:tc>
              </a:tr>
              <a:tr h="349623">
                <a:tc>
                  <a:txBody>
                    <a:bodyPr/>
                    <a:lstStyle/>
                    <a:p>
                      <a:pPr>
                        <a:defRPr sz="1100" b="0">
                          <a:solidFill>
                            <a:srgbClr val="000000"/>
                          </a:solidFill>
                          <a:latin typeface="Pooppins"/>
                        </a:defRPr>
                      </a:pPr>
                      <a:r>
                        <a:t>          7.4. Others</a:t>
                      </a:r>
                    </a:p>
                  </a:txBody>
                  <a:tcPr>
                    <a:noFill/>
                    <a:lnL>
                      <a:noFill/>
                    </a:lnL>
                    <a:lnR>
                      <a:noFill/>
                    </a:lnR>
                    <a:lnT>
                      <a:noFill/>
                    </a:lnT>
                    <a:lnB>
                      <a:noFill/>
                    </a:lnB>
                  </a:tcPr>
                </a:tc>
                <a:tc>
                  <a:txBody>
                    <a:bodyPr/>
                    <a:lstStyle/>
                    <a:p>
                      <a:pPr>
                        <a:defRPr sz="1100" b="0">
                          <a:solidFill>
                            <a:srgbClr val="000000"/>
                          </a:solidFill>
                          <a:latin typeface="Pooppins"/>
                        </a:defRPr>
                      </a:pPr>
                      <a:r>
                        <a:t>                    9.3.2. India</a:t>
                      </a:r>
                    </a:p>
                  </a:txBody>
                  <a:tcPr>
                    <a:noFill/>
                    <a:lnL>
                      <a:noFill/>
                    </a:lnL>
                    <a:lnR>
                      <a:noFill/>
                    </a:lnR>
                    <a:lnT>
                      <a:noFill/>
                    </a:lnT>
                    <a:lnB>
                      <a:noFill/>
                    </a:lnB>
                  </a:tcPr>
                </a:tc>
              </a:tr>
              <a:tr h="349623">
                <a:tc>
                  <a:txBody>
                    <a:bodyPr/>
                    <a:lstStyle/>
                    <a:p>
                      <a:pPr>
                        <a:defRPr sz="1100" b="1">
                          <a:solidFill>
                            <a:srgbClr val="7030A0"/>
                          </a:solidFill>
                          <a:latin typeface="Pooppins"/>
                        </a:defRPr>
                      </a:pPr>
                      <a:r>
                        <a:t>8. Managed Pressure Drilling Market Size by Application (2019-2032)</a:t>
                      </a:r>
                    </a:p>
                  </a:txBody>
                  <a:tcPr>
                    <a:noFill/>
                    <a:lnL>
                      <a:noFill/>
                    </a:lnL>
                    <a:lnR>
                      <a:noFill/>
                    </a:lnR>
                    <a:lnT>
                      <a:noFill/>
                    </a:lnT>
                    <a:lnB>
                      <a:noFill/>
                    </a:lnB>
                  </a:tcPr>
                </a:tc>
                <a:tc>
                  <a:txBody>
                    <a:bodyPr/>
                    <a:lstStyle/>
                    <a:p>
                      <a:pPr>
                        <a:defRPr sz="1100" b="0">
                          <a:solidFill>
                            <a:srgbClr val="000000"/>
                          </a:solidFill>
                          <a:latin typeface="Pooppins"/>
                        </a:defRPr>
                      </a:pPr>
                      <a:r>
                        <a:t>                    9.3.3. Japan</a:t>
                      </a:r>
                    </a:p>
                  </a:txBody>
                  <a:tcPr>
                    <a:noFill/>
                    <a:lnL>
                      <a:noFill/>
                    </a:lnL>
                    <a:lnR>
                      <a:noFill/>
                    </a:lnR>
                    <a:lnT>
                      <a:noFill/>
                    </a:lnT>
                    <a:lnB>
                      <a:noFill/>
                    </a:lnB>
                  </a:tcPr>
                </a:tc>
              </a:tr>
              <a:tr h="349623">
                <a:tc>
                  <a:txBody>
                    <a:bodyPr/>
                    <a:lstStyle/>
                    <a:p>
                      <a:pPr>
                        <a:defRPr sz="1100" b="0">
                          <a:solidFill>
                            <a:srgbClr val="000000"/>
                          </a:solidFill>
                          <a:latin typeface="Pooppins"/>
                        </a:defRPr>
                      </a:pPr>
                      <a:r>
                        <a:t>          8.1. Onshore</a:t>
                      </a:r>
                    </a:p>
                  </a:txBody>
                  <a:tcPr>
                    <a:noFill/>
                    <a:lnL>
                      <a:noFill/>
                    </a:lnL>
                    <a:lnR>
                      <a:noFill/>
                    </a:lnR>
                    <a:lnT>
                      <a:noFill/>
                    </a:lnT>
                    <a:lnB>
                      <a:noFill/>
                    </a:lnB>
                  </a:tcPr>
                </a:tc>
                <a:tc>
                  <a:txBody>
                    <a:bodyPr/>
                    <a:lstStyle/>
                    <a:p>
                      <a:pPr>
                        <a:defRPr sz="1100" b="0">
                          <a:solidFill>
                            <a:srgbClr val="000000"/>
                          </a:solidFill>
                          <a:latin typeface="Pooppins"/>
                        </a:defRPr>
                      </a:pPr>
                      <a:r>
                        <a:t>                    9.3.4. South Korea</a:t>
                      </a:r>
                    </a:p>
                  </a:txBody>
                  <a:tcPr>
                    <a:noFill/>
                    <a:lnL>
                      <a:noFill/>
                    </a:lnL>
                    <a:lnR>
                      <a:noFill/>
                    </a:lnR>
                    <a:lnT>
                      <a:noFill/>
                    </a:lnT>
                    <a:lnB>
                      <a:noFill/>
                    </a:lnB>
                  </a:tcPr>
                </a:tc>
              </a:tr>
              <a:tr h="349623">
                <a:tc>
                  <a:txBody>
                    <a:bodyPr/>
                    <a:lstStyle/>
                    <a:p>
                      <a:pPr>
                        <a:defRPr sz="1100" b="0">
                          <a:solidFill>
                            <a:srgbClr val="000000"/>
                          </a:solidFill>
                          <a:latin typeface="Pooppins"/>
                        </a:defRPr>
                      </a:pPr>
                      <a:r>
                        <a:t>          8.2. Offshore</a:t>
                      </a:r>
                    </a:p>
                  </a:txBody>
                  <a:tcPr>
                    <a:noFill/>
                    <a:lnL>
                      <a:noFill/>
                    </a:lnL>
                    <a:lnR>
                      <a:noFill/>
                    </a:lnR>
                    <a:lnT>
                      <a:noFill/>
                    </a:lnT>
                    <a:lnB>
                      <a:noFill/>
                    </a:lnB>
                  </a:tcPr>
                </a:tc>
                <a:tc>
                  <a:txBody>
                    <a:bodyPr/>
                    <a:lstStyle/>
                    <a:p>
                      <a:pPr>
                        <a:defRPr sz="1100" b="0">
                          <a:solidFill>
                            <a:srgbClr val="000000"/>
                          </a:solidFill>
                          <a:latin typeface="Pooppins"/>
                        </a:defRPr>
                      </a:pPr>
                      <a:r>
                        <a:t>                    9.3.5. Rest of Asia Pacific</a:t>
                      </a:r>
                    </a:p>
                  </a:txBody>
                  <a:tcPr>
                    <a:noFill/>
                    <a:lnL>
                      <a:noFill/>
                    </a:lnL>
                    <a:lnR>
                      <a:noFill/>
                    </a:lnR>
                    <a:lnT>
                      <a:noFill/>
                    </a:lnT>
                    <a:lnB>
                      <a:noFill/>
                    </a:lnB>
                  </a:tcPr>
                </a:tc>
              </a:tr>
              <a:tr h="349632">
                <a:tc>
                  <a:txBody>
                    <a:bodyPr/>
                    <a:lstStyle/>
                    <a:p>
                      <a:pPr>
                        <a:defRPr sz="1100" b="1">
                          <a:solidFill>
                            <a:srgbClr val="7030A0"/>
                          </a:solidFill>
                          <a:latin typeface="Pooppins"/>
                        </a:defRPr>
                      </a:pPr>
                      <a:r>
                        <a:t>9. Managed Pressure Drilling Market Size by Region (2019-2032)</a:t>
                      </a:r>
                    </a:p>
                  </a:txBody>
                  <a:tcPr>
                    <a:noFill/>
                    <a:lnL>
                      <a:noFill/>
                    </a:lnL>
                    <a:lnR>
                      <a:noFill/>
                    </a:lnR>
                    <a:lnT>
                      <a:noFill/>
                    </a:lnT>
                    <a:lnB>
                      <a:noFill/>
                    </a:lnB>
                  </a:tcPr>
                </a:tc>
                <a:tc>
                  <a:txBody>
                    <a:bodyPr/>
                    <a:lstStyle/>
                    <a:p>
                      <a:pPr>
                        <a:defRPr sz="1100" b="0">
                          <a:solidFill>
                            <a:srgbClr val="000000"/>
                          </a:solidFill>
                          <a:latin typeface="Pooppins"/>
                        </a:defRPr>
                      </a:pPr>
                      <a:r>
                        <a:t>          9.4. Latin America (By Technology, By Tool Type,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9.4.1. Brazil</a:t>
                      </a:r>
                    </a:p>
                  </a:txBody>
                  <a:tcPr>
                    <a:noFill/>
                    <a:lnL>
                      <a:noFill/>
                    </a:lnL>
                    <a:lnR>
                      <a:noFill/>
                    </a:lnR>
                    <a:lnT>
                      <a:noFill/>
                    </a:lnT>
                    <a:lnB>
                      <a:noFill/>
                    </a:lnB>
                  </a:tcPr>
                </a:tc>
                <a:tc>
                  <a:txBody>
                    <a:bodyPr/>
                    <a:lstStyle/>
                    <a:p>
                      <a:pPr>
                        <a:defRPr sz="1100" b="0">
                          <a:solidFill>
                            <a:srgbClr val="000000"/>
                          </a:solidFill>
                          <a:latin typeface="Pooppins"/>
                        </a:defRPr>
                      </a:pPr>
                      <a:r>
                        <a:t>                    11.1.3.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9.4.2. Mexico</a:t>
                      </a:r>
                    </a:p>
                  </a:txBody>
                  <a:tcPr>
                    <a:noFill/>
                    <a:lnL>
                      <a:noFill/>
                    </a:lnL>
                    <a:lnR>
                      <a:noFill/>
                    </a:lnR>
                    <a:lnT>
                      <a:noFill/>
                    </a:lnT>
                    <a:lnB>
                      <a:noFill/>
                    </a:lnB>
                  </a:tcPr>
                </a:tc>
                <a:tc>
                  <a:txBody>
                    <a:bodyPr/>
                    <a:lstStyle/>
                    <a:p>
                      <a:pPr>
                        <a:defRPr sz="1100" b="0">
                          <a:solidFill>
                            <a:srgbClr val="000000"/>
                          </a:solidFill>
                          <a:latin typeface="Pooppins"/>
                        </a:defRPr>
                      </a:pPr>
                      <a:r>
                        <a:t>                    11.1.4.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9.4.3.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9.5. Middle East &amp; Africa (By Technology, By Tool Type, By Application)</a:t>
                      </a:r>
                    </a:p>
                  </a:txBody>
                  <a:tcPr>
                    <a:noFill/>
                    <a:lnL>
                      <a:noFill/>
                    </a:lnL>
                    <a:lnR>
                      <a:noFill/>
                    </a:lnR>
                    <a:lnT>
                      <a:noFill/>
                    </a:lnT>
                    <a:lnB>
                      <a:noFill/>
                    </a:lnB>
                  </a:tcPr>
                </a:tc>
                <a:tc>
                  <a:txBody>
                    <a:bodyPr/>
                    <a:lstStyle/>
                    <a:p>
                      <a:pPr>
                        <a:defRPr sz="1100" b="0">
                          <a:solidFill>
                            <a:srgbClr val="000000"/>
                          </a:solidFill>
                          <a:latin typeface="Pooppins"/>
                        </a:defRPr>
                      </a:pPr>
                      <a:r>
                        <a:t>          11.2. Beyond Energy Services &amp; Technology Corporation</a:t>
                      </a:r>
                    </a:p>
                  </a:txBody>
                  <a:tcPr>
                    <a:noFill/>
                    <a:lnL>
                      <a:noFill/>
                    </a:lnL>
                    <a:lnR>
                      <a:noFill/>
                    </a:lnR>
                    <a:lnT>
                      <a:noFill/>
                    </a:lnT>
                    <a:lnB>
                      <a:noFill/>
                    </a:lnB>
                  </a:tcPr>
                </a:tc>
              </a:tr>
              <a:tr h="349623">
                <a:tc>
                  <a:txBody>
                    <a:bodyPr/>
                    <a:lstStyle/>
                    <a:p>
                      <a:pPr>
                        <a:defRPr sz="1100" b="0">
                          <a:solidFill>
                            <a:srgbClr val="000000"/>
                          </a:solidFill>
                          <a:latin typeface="Pooppins"/>
                        </a:defRPr>
                      </a:pPr>
                      <a:r>
                        <a:t>                    9.5.1. GCC Countries</a:t>
                      </a:r>
                    </a:p>
                  </a:txBody>
                  <a:tcPr>
                    <a:noFill/>
                    <a:lnL>
                      <a:noFill/>
                    </a:lnL>
                    <a:lnR>
                      <a:noFill/>
                    </a:lnR>
                    <a:lnT>
                      <a:noFill/>
                    </a:lnT>
                    <a:lnB>
                      <a:noFill/>
                    </a:lnB>
                  </a:tcPr>
                </a:tc>
                <a:tc>
                  <a:txBody>
                    <a:bodyPr/>
                    <a:lstStyle/>
                    <a:p>
                      <a:pPr>
                        <a:defRPr sz="1100" b="0">
                          <a:solidFill>
                            <a:srgbClr val="000000"/>
                          </a:solidFill>
                          <a:latin typeface="Pooppins"/>
                        </a:defRPr>
                      </a:pPr>
                      <a:r>
                        <a:t>          11.3. Enhanced Drilling</a:t>
                      </a:r>
                    </a:p>
                  </a:txBody>
                  <a:tcPr>
                    <a:noFill/>
                    <a:lnL>
                      <a:noFill/>
                    </a:lnL>
                    <a:lnR>
                      <a:noFill/>
                    </a:lnR>
                    <a:lnT>
                      <a:noFill/>
                    </a:lnT>
                    <a:lnB>
                      <a:noFill/>
                    </a:lnB>
                  </a:tcPr>
                </a:tc>
              </a:tr>
              <a:tr h="349623">
                <a:tc>
                  <a:txBody>
                    <a:bodyPr/>
                    <a:lstStyle/>
                    <a:p>
                      <a:pPr>
                        <a:defRPr sz="1100" b="0">
                          <a:solidFill>
                            <a:srgbClr val="000000"/>
                          </a:solidFill>
                          <a:latin typeface="Pooppins"/>
                        </a:defRPr>
                      </a:pPr>
                      <a:r>
                        <a:t>                    9.5.2. South Africa</a:t>
                      </a:r>
                    </a:p>
                  </a:txBody>
                  <a:tcPr>
                    <a:noFill/>
                    <a:lnL>
                      <a:noFill/>
                    </a:lnL>
                    <a:lnR>
                      <a:noFill/>
                    </a:lnR>
                    <a:lnT>
                      <a:noFill/>
                    </a:lnT>
                    <a:lnB>
                      <a:noFill/>
                    </a:lnB>
                  </a:tcPr>
                </a:tc>
                <a:tc>
                  <a:txBody>
                    <a:bodyPr/>
                    <a:lstStyle/>
                    <a:p>
                      <a:pPr>
                        <a:defRPr sz="1100" b="0">
                          <a:solidFill>
                            <a:srgbClr val="000000"/>
                          </a:solidFill>
                          <a:latin typeface="Pooppins"/>
                        </a:defRPr>
                      </a:pPr>
                      <a:r>
                        <a:t>          11.4. Stena AB</a:t>
                      </a:r>
                    </a:p>
                  </a:txBody>
                  <a:tcPr>
                    <a:noFill/>
                    <a:lnL>
                      <a:noFill/>
                    </a:lnL>
                    <a:lnR>
                      <a:noFill/>
                    </a:lnR>
                    <a:lnT>
                      <a:noFill/>
                    </a:lnT>
                    <a:lnB>
                      <a:noFill/>
                    </a:lnB>
                  </a:tcPr>
                </a:tc>
              </a:tr>
              <a:tr h="349623">
                <a:tc>
                  <a:txBody>
                    <a:bodyPr/>
                    <a:lstStyle/>
                    <a:p>
                      <a:pPr>
                        <a:defRPr sz="1100" b="0">
                          <a:solidFill>
                            <a:srgbClr val="000000"/>
                          </a:solidFill>
                          <a:latin typeface="Pooppins"/>
                        </a:defRPr>
                      </a:pPr>
                      <a:r>
                        <a:t>                    9.5.3. Rest of Middle East &amp; Africa</a:t>
                      </a:r>
                    </a:p>
                  </a:txBody>
                  <a:tcPr>
                    <a:noFill/>
                    <a:lnL>
                      <a:noFill/>
                    </a:lnL>
                    <a:lnR>
                      <a:noFill/>
                    </a:lnR>
                    <a:lnT>
                      <a:noFill/>
                    </a:lnT>
                    <a:lnB>
                      <a:noFill/>
                    </a:lnB>
                  </a:tcPr>
                </a:tc>
                <a:tc>
                  <a:txBody>
                    <a:bodyPr/>
                    <a:lstStyle/>
                    <a:p>
                      <a:pPr>
                        <a:defRPr sz="1100" b="0">
                          <a:solidFill>
                            <a:srgbClr val="000000"/>
                          </a:solidFill>
                          <a:latin typeface="Pooppins"/>
                        </a:defRPr>
                      </a:pPr>
                      <a:r>
                        <a:t>          11.5. Nabors Industries Ltd</a:t>
                      </a:r>
                    </a:p>
                  </a:txBody>
                  <a:tcPr>
                    <a:noFill/>
                    <a:lnL>
                      <a:noFill/>
                    </a:lnL>
                    <a:lnR>
                      <a:noFill/>
                    </a:lnR>
                    <a:lnT>
                      <a:noFill/>
                    </a:lnT>
                    <a:lnB>
                      <a:noFill/>
                    </a:lnB>
                  </a:tcPr>
                </a:tc>
              </a:tr>
              <a:tr h="349623">
                <a:tc>
                  <a:txBody>
                    <a:bodyPr/>
                    <a:lstStyle/>
                    <a:p>
                      <a:pPr>
                        <a:defRPr sz="1100" b="1">
                          <a:solidFill>
                            <a:srgbClr val="7030A0"/>
                          </a:solidFill>
                          <a:latin typeface="Pooppins"/>
                        </a:defRPr>
                      </a:pPr>
                      <a:r>
                        <a:t>10. Competitive Landscape</a:t>
                      </a:r>
                    </a:p>
                  </a:txBody>
                  <a:tcPr>
                    <a:noFill/>
                    <a:lnL>
                      <a:noFill/>
                    </a:lnL>
                    <a:lnR>
                      <a:noFill/>
                    </a:lnR>
                    <a:lnT>
                      <a:noFill/>
                    </a:lnT>
                    <a:lnB>
                      <a:noFill/>
                    </a:lnB>
                  </a:tcPr>
                </a:tc>
                <a:tc>
                  <a:txBody>
                    <a:bodyPr/>
                    <a:lstStyle/>
                    <a:p>
                      <a:pPr>
                        <a:defRPr sz="1100" b="0">
                          <a:solidFill>
                            <a:srgbClr val="000000"/>
                          </a:solidFill>
                          <a:latin typeface="Pooppins"/>
                        </a:defRPr>
                      </a:pPr>
                      <a:r>
                        <a:t>          11.6. OilSERV</a:t>
                      </a:r>
                    </a:p>
                  </a:txBody>
                  <a:tcPr>
                    <a:noFill/>
                    <a:lnL>
                      <a:noFill/>
                    </a:lnL>
                    <a:lnR>
                      <a:noFill/>
                    </a:lnR>
                    <a:lnT>
                      <a:noFill/>
                    </a:lnT>
                    <a:lnB>
                      <a:noFill/>
                    </a:lnB>
                  </a:tcPr>
                </a:tc>
              </a:tr>
              <a:tr h="349623">
                <a:tc>
                  <a:txBody>
                    <a:bodyPr/>
                    <a:lstStyle/>
                    <a:p>
                      <a:pPr>
                        <a:defRPr sz="1100" b="0">
                          <a:solidFill>
                            <a:srgbClr val="000000"/>
                          </a:solidFill>
                          <a:latin typeface="Pooppins"/>
                        </a:defRPr>
                      </a:pPr>
                      <a:r>
                        <a:t>          10.1. Competitive Dashboard</a:t>
                      </a:r>
                    </a:p>
                  </a:txBody>
                  <a:tcPr>
                    <a:noFill/>
                    <a:lnL>
                      <a:noFill/>
                    </a:lnL>
                    <a:lnR>
                      <a:noFill/>
                    </a:lnR>
                    <a:lnT>
                      <a:noFill/>
                    </a:lnT>
                    <a:lnB>
                      <a:noFill/>
                    </a:lnB>
                  </a:tcPr>
                </a:tc>
                <a:tc>
                  <a:txBody>
                    <a:bodyPr/>
                    <a:lstStyle/>
                    <a:p>
                      <a:pPr>
                        <a:defRPr sz="1100" b="0">
                          <a:solidFill>
                            <a:srgbClr val="000000"/>
                          </a:solidFill>
                          <a:latin typeface="Pooppins"/>
                        </a:defRPr>
                      </a:pPr>
                      <a:r>
                        <a:t>          11.7. Ensign Energy Services</a:t>
                      </a:r>
                    </a:p>
                  </a:txBody>
                  <a:tcPr>
                    <a:noFill/>
                    <a:lnL>
                      <a:noFill/>
                    </a:lnL>
                    <a:lnR>
                      <a:noFill/>
                    </a:lnR>
                    <a:lnT>
                      <a:noFill/>
                    </a:lnT>
                    <a:lnB>
                      <a:noFill/>
                    </a:lnB>
                  </a:tcPr>
                </a:tc>
              </a:tr>
              <a:tr h="349623">
                <a:tc>
                  <a:txBody>
                    <a:bodyPr/>
                    <a:lstStyle/>
                    <a:p>
                      <a:pPr>
                        <a:defRPr sz="1100" b="0">
                          <a:solidFill>
                            <a:srgbClr val="000000"/>
                          </a:solidFill>
                          <a:latin typeface="Pooppins"/>
                        </a:defRPr>
                      </a:pPr>
                      <a:r>
                        <a:t>          10.2. Market Positioning of Key Players, 2024</a:t>
                      </a:r>
                    </a:p>
                  </a:txBody>
                  <a:tcPr>
                    <a:noFill/>
                    <a:lnL>
                      <a:noFill/>
                    </a:lnL>
                    <a:lnR>
                      <a:noFill/>
                    </a:lnR>
                    <a:lnT>
                      <a:noFill/>
                    </a:lnT>
                    <a:lnB>
                      <a:noFill/>
                    </a:lnB>
                  </a:tcPr>
                </a:tc>
                <a:tc>
                  <a:txBody>
                    <a:bodyPr/>
                    <a:lstStyle/>
                    <a:p>
                      <a:pPr>
                        <a:defRPr sz="1100" b="0">
                          <a:solidFill>
                            <a:srgbClr val="000000"/>
                          </a:solidFill>
                          <a:latin typeface="Pooppins"/>
                        </a:defRPr>
                      </a:pPr>
                      <a:r>
                        <a:t>          11.8. Salos Sunesis Limited</a:t>
                      </a:r>
                    </a:p>
                  </a:txBody>
                  <a:tcPr>
                    <a:noFill/>
                    <a:lnL>
                      <a:noFill/>
                    </a:lnL>
                    <a:lnR>
                      <a:noFill/>
                    </a:lnR>
                    <a:lnT>
                      <a:noFill/>
                    </a:lnT>
                    <a:lnB>
                      <a:noFill/>
                    </a:lnB>
                  </a:tcPr>
                </a:tc>
              </a:tr>
              <a:tr h="349623">
                <a:tc>
                  <a:txBody>
                    <a:bodyPr/>
                    <a:lstStyle/>
                    <a:p>
                      <a:pPr>
                        <a:defRPr sz="1100" b="0">
                          <a:solidFill>
                            <a:srgbClr val="000000"/>
                          </a:solidFill>
                          <a:latin typeface="Pooppins"/>
                        </a:defRPr>
                      </a:pPr>
                      <a:r>
                        <a:t>          10.3. Strategies Adopted by Key Market Players</a:t>
                      </a:r>
                    </a:p>
                  </a:txBody>
                  <a:tcPr>
                    <a:noFill/>
                    <a:lnL>
                      <a:noFill/>
                    </a:lnL>
                    <a:lnR>
                      <a:noFill/>
                    </a:lnR>
                    <a:lnT>
                      <a:noFill/>
                    </a:lnT>
                    <a:lnB>
                      <a:noFill/>
                    </a:lnB>
                  </a:tcPr>
                </a:tc>
                <a:tc>
                  <a:txBody>
                    <a:bodyPr/>
                    <a:lstStyle/>
                    <a:p>
                      <a:pPr>
                        <a:defRPr sz="1100" b="0">
                          <a:solidFill>
                            <a:srgbClr val="000000"/>
                          </a:solidFill>
                          <a:latin typeface="Pooppins"/>
                        </a:defRPr>
                      </a:pPr>
                      <a:r>
                        <a:t>          11.9. Halliburton</a:t>
                      </a:r>
                    </a:p>
                  </a:txBody>
                  <a:tcPr>
                    <a:noFill/>
                    <a:lnL>
                      <a:noFill/>
                    </a:lnL>
                    <a:lnR>
                      <a:noFill/>
                    </a:lnR>
                    <a:lnT>
                      <a:noFill/>
                    </a:lnT>
                    <a:lnB>
                      <a:noFill/>
                    </a:lnB>
                  </a:tcPr>
                </a:tc>
              </a:tr>
              <a:tr h="349623">
                <a:tc>
                  <a:txBody>
                    <a:bodyPr/>
                    <a:lstStyle/>
                    <a:p>
                      <a:pPr>
                        <a:defRPr sz="1100" b="0">
                          <a:solidFill>
                            <a:srgbClr val="000000"/>
                          </a:solidFill>
                          <a:latin typeface="Pooppins"/>
                        </a:defRPr>
                      </a:pPr>
                      <a:r>
                        <a:t>          10.4. Recent Developments in the Market</a:t>
                      </a:r>
                    </a:p>
                  </a:txBody>
                  <a:tcPr>
                    <a:noFill/>
                    <a:lnL>
                      <a:noFill/>
                    </a:lnL>
                    <a:lnR>
                      <a:noFill/>
                    </a:lnR>
                    <a:lnT>
                      <a:noFill/>
                    </a:lnT>
                    <a:lnB>
                      <a:noFill/>
                    </a:lnB>
                  </a:tcPr>
                </a:tc>
                <a:tc>
                  <a:txBody>
                    <a:bodyPr/>
                    <a:lstStyle/>
                    <a:p>
                      <a:pPr>
                        <a:defRPr sz="1100" b="0">
                          <a:solidFill>
                            <a:srgbClr val="000000"/>
                          </a:solidFill>
                          <a:latin typeface="Pooppins"/>
                        </a:defRPr>
                      </a:pPr>
                      <a:r>
                        <a:t>          11.10. Weatherford</a:t>
                      </a:r>
                    </a:p>
                  </a:txBody>
                  <a:tcPr>
                    <a:noFill/>
                    <a:lnL>
                      <a:noFill/>
                    </a:lnL>
                    <a:lnR>
                      <a:noFill/>
                    </a:lnR>
                    <a:lnT>
                      <a:noFill/>
                    </a:lnT>
                    <a:lnB>
                      <a:noFill/>
                    </a:lnB>
                  </a:tcPr>
                </a:tc>
              </a:tr>
              <a:tr h="349623">
                <a:tc>
                  <a:txBody>
                    <a:bodyPr/>
                    <a:lstStyle/>
                    <a:p>
                      <a:pPr>
                        <a:defRPr sz="1100" b="0">
                          <a:solidFill>
                            <a:srgbClr val="000000"/>
                          </a:solidFill>
                          <a:latin typeface="Pooppins"/>
                        </a:defRPr>
                      </a:pPr>
                      <a:r>
                        <a:t>          10.5. Company Market Share Analysis, 2024</a:t>
                      </a:r>
                    </a:p>
                  </a:txBody>
                  <a:tcPr>
                    <a:noFill/>
                    <a:lnL>
                      <a:noFill/>
                    </a:lnL>
                    <a:lnR>
                      <a:noFill/>
                    </a:lnR>
                    <a:lnT>
                      <a:noFill/>
                    </a:lnT>
                    <a:lnB>
                      <a:noFill/>
                    </a:lnB>
                  </a:tcPr>
                </a:tc>
                <a:tc>
                  <a:txBody>
                    <a:bodyPr/>
                    <a:lstStyle/>
                    <a:p>
                      <a:pPr>
                        <a:defRPr sz="1100" b="0">
                          <a:solidFill>
                            <a:srgbClr val="000000"/>
                          </a:solidFill>
                          <a:latin typeface="Pooppins"/>
                        </a:defRPr>
                      </a:pPr>
                      <a:r>
                        <a:t>          11.11. Precision Drilling Corporation</a:t>
                      </a:r>
                    </a:p>
                  </a:txBody>
                  <a:tcPr>
                    <a:noFill/>
                    <a:lnL>
                      <a:noFill/>
                    </a:lnL>
                    <a:lnR>
                      <a:noFill/>
                    </a:lnR>
                    <a:lnT>
                      <a:noFill/>
                    </a:lnT>
                    <a:lnB>
                      <a:noFill/>
                    </a:lnB>
                  </a:tcPr>
                </a:tc>
              </a:tr>
              <a:tr h="349623">
                <a:tc>
                  <a:txBody>
                    <a:bodyPr/>
                    <a:lstStyle/>
                    <a:p>
                      <a:pPr>
                        <a:defRPr sz="1100" b="1">
                          <a:solidFill>
                            <a:srgbClr val="7030A0"/>
                          </a:solidFill>
                          <a:latin typeface="Pooppins"/>
                        </a:defRPr>
                      </a:pPr>
                      <a:r>
                        <a:t>11. Key Company Profiles</a:t>
                      </a:r>
                    </a:p>
                  </a:txBody>
                  <a:tcPr>
                    <a:noFill/>
                    <a:lnL>
                      <a:noFill/>
                    </a:lnL>
                    <a:lnR>
                      <a:noFill/>
                    </a:lnR>
                    <a:lnT>
                      <a:noFill/>
                    </a:lnT>
                    <a:lnB>
                      <a:noFill/>
                    </a:lnB>
                  </a:tcPr>
                </a:tc>
                <a:tc>
                  <a:txBody>
                    <a:bodyPr/>
                    <a:lstStyle/>
                    <a:p>
                      <a:pPr>
                        <a:defRPr sz="1100" b="0">
                          <a:solidFill>
                            <a:srgbClr val="000000"/>
                          </a:solidFill>
                          <a:latin typeface="Pooppins"/>
                        </a:defRPr>
                      </a:pPr>
                      <a:r>
                        <a:t>          11.12. Baker Hughes</a:t>
                      </a:r>
                    </a:p>
                  </a:txBody>
                  <a:tcPr>
                    <a:noFill/>
                    <a:lnL>
                      <a:noFill/>
                    </a:lnL>
                    <a:lnR>
                      <a:noFill/>
                    </a:lnR>
                    <a:lnT>
                      <a:noFill/>
                    </a:lnT>
                    <a:lnB>
                      <a:noFill/>
                    </a:lnB>
                  </a:tcPr>
                </a:tc>
              </a:tr>
              <a:tr h="349623">
                <a:tc>
                  <a:txBody>
                    <a:bodyPr/>
                    <a:lstStyle/>
                    <a:p>
                      <a:pPr>
                        <a:defRPr sz="1100" b="0">
                          <a:solidFill>
                            <a:srgbClr val="000000"/>
                          </a:solidFill>
                          <a:latin typeface="Pooppins"/>
                        </a:defRPr>
                      </a:pPr>
                      <a:r>
                        <a:t>          11.1. Schlumberger Holdings Corporation (SLB)</a:t>
                      </a:r>
                    </a:p>
                  </a:txBody>
                  <a:tcPr>
                    <a:noFill/>
                    <a:lnL>
                      <a:noFill/>
                    </a:lnL>
                    <a:lnR>
                      <a:noFill/>
                    </a:lnR>
                    <a:lnT>
                      <a:noFill/>
                    </a:lnT>
                    <a:lnB>
                      <a:noFill/>
                    </a:lnB>
                  </a:tcPr>
                </a:tc>
                <a:tc>
                  <a:txBody>
                    <a:bodyPr/>
                    <a:lstStyle/>
                    <a:p>
                      <a:pPr>
                        <a:defRPr sz="1100" b="0">
                          <a:solidFill>
                            <a:srgbClr val="000000"/>
                          </a:solidFill>
                          <a:latin typeface="Pooppins"/>
                        </a:defRPr>
                      </a:pPr>
                      <a:r>
                        <a:t>          11.13. China National Petroleum Corporation</a:t>
                      </a:r>
                    </a:p>
                  </a:txBody>
                  <a:tcPr>
                    <a:noFill/>
                    <a:lnL>
                      <a:noFill/>
                    </a:lnL>
                    <a:lnR>
                      <a:noFill/>
                    </a:lnR>
                    <a:lnT>
                      <a:noFill/>
                    </a:lnT>
                    <a:lnB>
                      <a:noFill/>
                    </a:lnB>
                  </a:tcPr>
                </a:tc>
              </a:tr>
              <a:tr h="349623">
                <a:tc>
                  <a:txBody>
                    <a:bodyPr/>
                    <a:lstStyle/>
                    <a:p>
                      <a:pPr>
                        <a:defRPr sz="1100" b="0">
                          <a:solidFill>
                            <a:srgbClr val="000000"/>
                          </a:solidFill>
                          <a:latin typeface="Pooppins"/>
                        </a:defRPr>
                      </a:pPr>
                      <a:r>
                        <a:t>                    11.1.1. Company Overview</a:t>
                      </a:r>
                    </a:p>
                  </a:txBody>
                  <a:tcPr>
                    <a:noFill/>
                    <a:lnL>
                      <a:noFill/>
                    </a:lnL>
                    <a:lnR>
                      <a:noFill/>
                    </a:lnR>
                    <a:lnT>
                      <a:noFill/>
                    </a:lnT>
                    <a:lnB>
                      <a:noFill/>
                    </a:lnB>
                  </a:tcPr>
                </a:tc>
                <a:tc>
                  <a:txBody>
                    <a:bodyPr/>
                    <a:lstStyle/>
                    <a:p>
                      <a:pPr>
                        <a:defRPr sz="1100" b="0">
                          <a:solidFill>
                            <a:srgbClr val="000000"/>
                          </a:solidFill>
                          <a:latin typeface="Pooppins"/>
                        </a:defRPr>
                      </a:pPr>
                      <a:r>
                        <a:t>          11.14. Seadrill Limited</a:t>
                      </a:r>
                    </a:p>
                  </a:txBody>
                  <a:tcPr>
                    <a:noFill/>
                    <a:lnL>
                      <a:noFill/>
                    </a:lnL>
                    <a:lnR>
                      <a:noFill/>
                    </a:lnR>
                    <a:lnT>
                      <a:noFill/>
                    </a:lnT>
                    <a:lnB>
                      <a:noFill/>
                    </a:lnB>
                  </a:tcPr>
                </a:tc>
              </a:tr>
              <a:tr h="349632">
                <a:tc>
                  <a:txBody>
                    <a:bodyPr/>
                    <a:lstStyle/>
                    <a:p>
                      <a:pPr>
                        <a:defRPr sz="1100" b="0">
                          <a:solidFill>
                            <a:srgbClr val="000000"/>
                          </a:solidFill>
                          <a:latin typeface="Pooppins"/>
                        </a:defRPr>
                      </a:pPr>
                      <a:r>
                        <a:t>                    11.1.2. Product Portfolio Overview</a:t>
                      </a:r>
                    </a:p>
                  </a:txBody>
                  <a:tcPr>
                    <a:noFill/>
                    <a:lnL>
                      <a:noFill/>
                    </a:lnL>
                    <a:lnR>
                      <a:noFill/>
                    </a:lnR>
                    <a:lnT>
                      <a:noFill/>
                    </a:lnT>
                    <a:lnB>
                      <a:noFill/>
                    </a:lnB>
                  </a:tcPr>
                </a:tc>
                <a:tc>
                  <a:txBody>
                    <a:bodyPr/>
                    <a:lstStyle/>
                    <a:p>
                      <a:pPr>
                        <a:defRPr sz="1100" b="0">
                          <a:solidFill>
                            <a:srgbClr val="000000"/>
                          </a:solidFill>
                          <a:latin typeface="Pooppins"/>
                        </a:defRPr>
                      </a:pPr>
                      <a:r>
                        <a:t>          11.15. AFG Holding</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11.16. Air Drilling Associates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11.17. Blade Energy Partners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11.18. Noble Corporation (Maersk)</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11.19. National Oilwell Varco (NOV)</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11.20. Stena Drilling Ltd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12.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MANAGED PRESSURE DRILLING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14277</TotalTime>
  <Words>2491</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127</cp:revision>
  <dcterms:created xsi:type="dcterms:W3CDTF">2024-08-12T13:13:25Z</dcterms:created>
  <dcterms:modified xsi:type="dcterms:W3CDTF">2025-09-18T09:36:21Z</dcterms:modified>
</cp:coreProperties>
</file>